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89" r:id="rId4"/>
    <p:sldId id="294" r:id="rId5"/>
    <p:sldId id="300" r:id="rId6"/>
    <p:sldId id="296" r:id="rId7"/>
    <p:sldId id="297" r:id="rId8"/>
    <p:sldId id="299" r:id="rId9"/>
    <p:sldId id="298" r:id="rId10"/>
    <p:sldId id="301" r:id="rId11"/>
    <p:sldId id="303" r:id="rId12"/>
    <p:sldId id="302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91" autoAdjust="0"/>
    <p:restoredTop sz="80237" autoAdjust="0"/>
  </p:normalViewPr>
  <p:slideViewPr>
    <p:cSldViewPr snapToGrid="0">
      <p:cViewPr varScale="1">
        <p:scale>
          <a:sx n="90" d="100"/>
          <a:sy n="90" d="100"/>
        </p:scale>
        <p:origin x="-750" y="-10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4794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0B4973-4EDF-4796-AF77-6AA3D0568153}" type="datetimeFigureOut">
              <a:rPr lang="en-GB" smtClean="0"/>
              <a:t>02/06/2014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127691-B016-4ED0-A184-2E54169FBE4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45648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29401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de-DE" dirty="0" smtClean="0"/>
              <a:t>Warum</a:t>
            </a:r>
            <a:r>
              <a:rPr lang="de-DE" baseline="0" dirty="0" smtClean="0"/>
              <a:t> push?: </a:t>
            </a:r>
            <a:r>
              <a:rPr lang="de-DE" dirty="0" err="1" smtClean="0"/>
              <a:t>Pushing</a:t>
            </a:r>
            <a:r>
              <a:rPr lang="de-DE" baseline="0" dirty="0" smtClean="0"/>
              <a:t> &gt; </a:t>
            </a:r>
            <a:r>
              <a:rPr lang="de-DE" baseline="0" dirty="0" err="1" smtClean="0"/>
              <a:t>Polling</a:t>
            </a:r>
            <a:endParaRPr lang="de-DE" baseline="0" dirty="0" smtClean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Warum </a:t>
            </a:r>
            <a:r>
              <a:rPr lang="de-DE" baseline="0" dirty="0" err="1" smtClean="0"/>
              <a:t>PubSubHubbub</a:t>
            </a:r>
            <a:r>
              <a:rPr lang="de-DE" baseline="0" dirty="0" smtClean="0"/>
              <a:t>?: Idee von </a:t>
            </a:r>
            <a:r>
              <a:rPr lang="de-DE" baseline="0" dirty="0" err="1" smtClean="0"/>
              <a:t>WikiData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48497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75631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08084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Hub-</a:t>
            </a:r>
            <a:r>
              <a:rPr lang="de-DE" dirty="0" err="1" smtClean="0"/>
              <a:t>Signature</a:t>
            </a:r>
            <a:r>
              <a:rPr lang="de-DE" dirty="0" smtClean="0"/>
              <a:t>: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secret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subscriber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sent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hub </a:t>
            </a:r>
            <a:r>
              <a:rPr lang="de-DE" baseline="0" dirty="0" err="1" smtClean="0"/>
              <a:t>when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registering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resource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23918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50876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000" spc="-70" baseline="0">
                <a:solidFill>
                  <a:schemeClr val="accent4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914400"/>
          </a:xfrm>
        </p:spPr>
        <p:txBody>
          <a:bodyPr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accent4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A288A-585C-4EAB-A005-3FBFF2DB1EAE}" type="datetime1">
              <a:rPr lang="de-DE" smtClean="0"/>
              <a:t>02.06.2014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3400" y="758952"/>
            <a:ext cx="3942280" cy="2229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3619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69858" indent="-169858">
              <a:defRPr/>
            </a:lvl1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3CE83-C642-4DB8-98BC-C4EBD4953865}" type="datetime1">
              <a:rPr lang="de-DE" smtClean="0"/>
              <a:t>02.06.2014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pPr algn="r"/>
            <a:r>
              <a:rPr lang="en-GB" smtClean="0"/>
              <a:t>BP2013N2: WIKIDATA.LIB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" y="643399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55742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69863" indent="-169863">
              <a:defRPr/>
            </a:lvl1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65125-0CDC-4D47-83D3-7B56DA7C8226}" type="datetime1">
              <a:rPr lang="de-DE" smtClean="0"/>
              <a:t>02.06.2014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643399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50823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26994"/>
            <a:ext cx="5396284" cy="474699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89716" y="1326995"/>
            <a:ext cx="5645922" cy="4746997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B08016-8826-4E5E-981B-ADD7888587F1}" type="datetime1">
              <a:rPr lang="de-DE" smtClean="0"/>
              <a:t>02.06.2014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smtClean="0"/>
              <a:t>BP2013N2: WIKIDATA.LIB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93787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C2715-36CA-4BCD-BE66-0511A98DBB88}" type="datetime1">
              <a:rPr lang="de-DE" smtClean="0"/>
              <a:t>02.06.2014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smtClean="0"/>
              <a:t>BP2013N2: WIKIDATA.LIB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8866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3175" y="6498000"/>
            <a:ext cx="12188825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0DD40-FB90-4DB4-9601-D2A7BE6D271C}" type="datetime1">
              <a:rPr lang="de-DE" smtClean="0"/>
              <a:t>02.06.2014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algn="r"/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0" y="643399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22624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4050791" cy="686599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13649" y="594359"/>
            <a:ext cx="7121151" cy="547963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147912"/>
          </a:xfrm>
        </p:spPr>
        <p:txBody>
          <a:bodyPr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498000"/>
            <a:ext cx="959135" cy="360000"/>
          </a:xfrm>
        </p:spPr>
        <p:txBody>
          <a:bodyPr/>
          <a:lstStyle/>
          <a:p>
            <a:fld id="{248AAB1C-6AF8-462F-AFC1-F1F0762FFEE0}" type="datetime1">
              <a:rPr lang="de-DE" smtClean="0"/>
              <a:t>02.06.2014</a:t>
            </a:fld>
            <a:endParaRPr lang="en-US" dirty="0"/>
          </a:p>
        </p:txBody>
      </p:sp>
      <p:sp>
        <p:nvSpPr>
          <p:cNvPr id="20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613649" y="6498000"/>
            <a:ext cx="6129714" cy="360000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pPr algn="r"/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21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778839" y="6498000"/>
            <a:ext cx="956798" cy="360000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9840" y="226486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8976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" y="0"/>
            <a:ext cx="12191985" cy="5082970"/>
          </a:xfrm>
          <a:blipFill>
            <a:blip r:embed="rId2"/>
            <a:stretch>
              <a:fillRect/>
            </a:stretch>
          </a:blipFill>
        </p:spPr>
        <p:txBody>
          <a:bodyPr lIns="457200" tIns="457200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5141562"/>
            <a:ext cx="12188825" cy="17164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-1" y="5082970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141562"/>
            <a:ext cx="11278437" cy="802038"/>
          </a:xfrm>
        </p:spPr>
        <p:txBody>
          <a:bodyPr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185" y="5867399"/>
            <a:ext cx="11278452" cy="58743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22D64-B1CD-496A-837A-0415254AE707}" type="datetime1">
              <a:rPr lang="de-DE" smtClean="0"/>
              <a:t>02.06.2014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9840" y="226486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6151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877CC-7BBF-4842-8629-10DAA90A7E7D}" type="datetime1">
              <a:rPr lang="de-DE" smtClean="0"/>
              <a:t>02.06.2014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smtClean="0"/>
              <a:t>BP2013N2: WIKIDATA.LIB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643399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62568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3175" y="6498000"/>
            <a:ext cx="12188825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643399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274638"/>
            <a:ext cx="2628900" cy="589756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274638"/>
            <a:ext cx="7734300" cy="5897562"/>
          </a:xfrm>
        </p:spPr>
        <p:txBody>
          <a:bodyPr vert="eaVert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03BB6-48EA-4594-81C8-88750B95382C}" type="datetime1">
              <a:rPr lang="de-DE" smtClean="0"/>
              <a:t>02.06.2014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6516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98000"/>
            <a:ext cx="12188825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"/>
            <a:ext cx="10095440" cy="100263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26995"/>
            <a:ext cx="11277600" cy="47469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498000"/>
            <a:ext cx="959135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rgbClr val="FFFFFF"/>
                </a:solidFill>
                <a:latin typeface="+mj-lt"/>
              </a:defRPr>
            </a:lvl1pPr>
          </a:lstStyle>
          <a:p>
            <a:fld id="{9729E2D2-2F1C-4722-8287-F0813AA6D1E5}" type="datetime1">
              <a:rPr lang="de-DE" smtClean="0"/>
              <a:t>02.06.2014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811" y="6498000"/>
            <a:ext cx="9291552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cap="all" baseline="0">
                <a:solidFill>
                  <a:srgbClr val="FFFFFF"/>
                </a:solidFill>
                <a:latin typeface="+mj-lt"/>
              </a:defRPr>
            </a:lvl1pPr>
          </a:lstStyle>
          <a:p>
            <a:pPr algn="r"/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78839" y="6498000"/>
            <a:ext cx="956798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rgbClr val="FFFFFF"/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9840" y="226486"/>
            <a:ext cx="720000" cy="7200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643399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7551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</p:sldLayoutIdLst>
  <p:hf hd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accent4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FontTx/>
        <a:buBlip>
          <a:blip r:embed="rId13"/>
        </a:buBlip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smtClean="0"/>
              <a:t>Wikidata.lib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GB" smtClean="0"/>
              <a:t>BP2013N2</a:t>
            </a:r>
          </a:p>
          <a:p>
            <a:r>
              <a:rPr lang="en-GB" smtClean="0"/>
              <a:t>InfoLunch 05.02.2014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62931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Subscriber</a:t>
            </a:r>
            <a:endParaRPr lang="en-US" dirty="0"/>
          </a:p>
        </p:txBody>
      </p:sp>
      <p:sp>
        <p:nvSpPr>
          <p:cNvPr id="8" name="Abgerundetes Rechteck 3"/>
          <p:cNvSpPr/>
          <p:nvPr/>
        </p:nvSpPr>
        <p:spPr>
          <a:xfrm>
            <a:off x="1215574" y="1345216"/>
            <a:ext cx="1940437" cy="1063782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Check </a:t>
            </a:r>
            <a:r>
              <a:rPr lang="de-DE" dirty="0" err="1" smtClean="0"/>
              <a:t>Signature</a:t>
            </a:r>
            <a:endParaRPr lang="de-DE" dirty="0" smtClean="0"/>
          </a:p>
        </p:txBody>
      </p:sp>
      <p:sp>
        <p:nvSpPr>
          <p:cNvPr id="9" name="Abgerundetes Rechteck 3"/>
          <p:cNvSpPr/>
          <p:nvPr/>
        </p:nvSpPr>
        <p:spPr>
          <a:xfrm>
            <a:off x="4734865" y="1345216"/>
            <a:ext cx="1940437" cy="1063782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Create </a:t>
            </a:r>
            <a:r>
              <a:rPr lang="de-DE" dirty="0" err="1" smtClean="0"/>
              <a:t>WikiImporter</a:t>
            </a:r>
            <a:endParaRPr lang="de-DE" dirty="0" smtClean="0"/>
          </a:p>
        </p:txBody>
      </p:sp>
      <p:sp>
        <p:nvSpPr>
          <p:cNvPr id="10" name="Abgerundetes Rechteck 3"/>
          <p:cNvSpPr/>
          <p:nvPr/>
        </p:nvSpPr>
        <p:spPr>
          <a:xfrm>
            <a:off x="8101926" y="1345216"/>
            <a:ext cx="1940437" cy="1063782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Register </a:t>
            </a:r>
            <a:r>
              <a:rPr lang="de-DE" dirty="0" err="1" smtClean="0"/>
              <a:t>Callbacks</a:t>
            </a:r>
            <a:endParaRPr lang="de-DE" dirty="0" smtClean="0"/>
          </a:p>
        </p:txBody>
      </p:sp>
      <p:sp>
        <p:nvSpPr>
          <p:cNvPr id="11" name="Abgerundetes Rechteck 3"/>
          <p:cNvSpPr/>
          <p:nvPr/>
        </p:nvSpPr>
        <p:spPr>
          <a:xfrm>
            <a:off x="8101926" y="3858178"/>
            <a:ext cx="1940437" cy="1063782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Do Import</a:t>
            </a:r>
          </a:p>
        </p:txBody>
      </p:sp>
      <p:sp>
        <p:nvSpPr>
          <p:cNvPr id="12" name="Abgerundetes Rechteck 3"/>
          <p:cNvSpPr/>
          <p:nvPr/>
        </p:nvSpPr>
        <p:spPr>
          <a:xfrm>
            <a:off x="4734865" y="4793844"/>
            <a:ext cx="1940437" cy="1063782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Create Redirect Callback</a:t>
            </a:r>
          </a:p>
        </p:txBody>
      </p:sp>
      <p:sp>
        <p:nvSpPr>
          <p:cNvPr id="13" name="Abgerundetes Rechteck 3"/>
          <p:cNvSpPr/>
          <p:nvPr/>
        </p:nvSpPr>
        <p:spPr>
          <a:xfrm>
            <a:off x="4734865" y="3039472"/>
            <a:ext cx="1940437" cy="1063782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Delete Page Callback</a:t>
            </a:r>
          </a:p>
        </p:txBody>
      </p:sp>
      <p:sp>
        <p:nvSpPr>
          <p:cNvPr id="14" name="Abgerundetes Rechteck 3"/>
          <p:cNvSpPr/>
          <p:nvPr/>
        </p:nvSpPr>
        <p:spPr>
          <a:xfrm>
            <a:off x="1215574" y="3858178"/>
            <a:ext cx="1940437" cy="1063782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/>
              <a:t>Done</a:t>
            </a:r>
            <a:endParaRPr lang="de-DE" dirty="0" smtClean="0"/>
          </a:p>
        </p:txBody>
      </p:sp>
      <p:cxnSp>
        <p:nvCxnSpPr>
          <p:cNvPr id="15" name="Straight Arrow Connector 14"/>
          <p:cNvCxnSpPr>
            <a:stCxn id="8" idx="3"/>
            <a:endCxn id="9" idx="1"/>
          </p:cNvCxnSpPr>
          <p:nvPr/>
        </p:nvCxnSpPr>
        <p:spPr>
          <a:xfrm>
            <a:off x="3156011" y="1877107"/>
            <a:ext cx="1578854" cy="0"/>
          </a:xfrm>
          <a:prstGeom prst="straightConnector1">
            <a:avLst/>
          </a:prstGeom>
          <a:ln w="3175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9" idx="3"/>
            <a:endCxn id="10" idx="1"/>
          </p:cNvCxnSpPr>
          <p:nvPr/>
        </p:nvCxnSpPr>
        <p:spPr>
          <a:xfrm>
            <a:off x="6675302" y="1877107"/>
            <a:ext cx="1426624" cy="0"/>
          </a:xfrm>
          <a:prstGeom prst="straightConnector1">
            <a:avLst/>
          </a:prstGeom>
          <a:ln w="3175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10" idx="2"/>
            <a:endCxn id="11" idx="0"/>
          </p:cNvCxnSpPr>
          <p:nvPr/>
        </p:nvCxnSpPr>
        <p:spPr>
          <a:xfrm>
            <a:off x="9072145" y="2408998"/>
            <a:ext cx="0" cy="1449180"/>
          </a:xfrm>
          <a:prstGeom prst="straightConnector1">
            <a:avLst/>
          </a:prstGeom>
          <a:ln w="3175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1" idx="1"/>
            <a:endCxn id="14" idx="3"/>
          </p:cNvCxnSpPr>
          <p:nvPr/>
        </p:nvCxnSpPr>
        <p:spPr>
          <a:xfrm flipH="1">
            <a:off x="3156011" y="4390069"/>
            <a:ext cx="4945915" cy="0"/>
          </a:xfrm>
          <a:prstGeom prst="straightConnector1">
            <a:avLst/>
          </a:prstGeom>
          <a:ln w="3175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1" idx="2"/>
            <a:endCxn id="12" idx="3"/>
          </p:cNvCxnSpPr>
          <p:nvPr/>
        </p:nvCxnSpPr>
        <p:spPr>
          <a:xfrm flipH="1">
            <a:off x="6675302" y="4921960"/>
            <a:ext cx="2396843" cy="403775"/>
          </a:xfrm>
          <a:prstGeom prst="straightConnector1">
            <a:avLst/>
          </a:prstGeom>
          <a:ln w="3175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11" idx="0"/>
            <a:endCxn id="13" idx="3"/>
          </p:cNvCxnSpPr>
          <p:nvPr/>
        </p:nvCxnSpPr>
        <p:spPr>
          <a:xfrm flipH="1" flipV="1">
            <a:off x="6675302" y="3571363"/>
            <a:ext cx="2396843" cy="286815"/>
          </a:xfrm>
          <a:prstGeom prst="straightConnector1">
            <a:avLst/>
          </a:prstGeom>
          <a:ln w="3175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V="1">
            <a:off x="6675302" y="4678326"/>
            <a:ext cx="1426624" cy="243634"/>
          </a:xfrm>
          <a:prstGeom prst="straightConnector1">
            <a:avLst/>
          </a:prstGeom>
          <a:ln w="3175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6675302" y="3858178"/>
            <a:ext cx="1426624" cy="245076"/>
          </a:xfrm>
          <a:prstGeom prst="straightConnector1">
            <a:avLst/>
          </a:prstGeom>
          <a:ln w="3175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Date Placeholder 4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DD729-1DEC-4D99-BF7F-048B0581EF23}" type="datetime1">
              <a:rPr lang="de-DE" smtClean="0"/>
              <a:t>02.06.2014</a:t>
            </a:fld>
            <a:endParaRPr lang="en-US"/>
          </a:p>
        </p:txBody>
      </p:sp>
      <p:sp>
        <p:nvSpPr>
          <p:cNvPr id="50" name="Footer Placeholder 4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51" name="Slide Number Placeholder 5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839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WikiImporter</a:t>
            </a:r>
            <a:r>
              <a:rPr lang="en-US" dirty="0" smtClean="0"/>
              <a:t> Issues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Parsing the redirect tag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 smtClean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 smtClean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Access </a:t>
            </a:r>
            <a:r>
              <a:rPr lang="en-US" dirty="0"/>
              <a:t>to the parsed tag and the content </a:t>
            </a:r>
            <a:r>
              <a:rPr lang="en-US" dirty="0" smtClean="0"/>
              <a:t>of the tag on hooks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mtClean="0"/>
              <a:t>Stream wrapper </a:t>
            </a:r>
            <a:r>
              <a:rPr lang="en-US" dirty="0"/>
              <a:t>registered resources </a:t>
            </a:r>
            <a:r>
              <a:rPr lang="en-US" dirty="0" smtClean="0"/>
              <a:t>multiple times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65125-0CDC-4D47-83D3-7B56DA7C8226}" type="datetime1">
              <a:rPr lang="de-DE" smtClean="0"/>
              <a:t>02.06.2014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11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292" r="65091" b="17781"/>
          <a:stretch/>
        </p:blipFill>
        <p:spPr bwMode="auto">
          <a:xfrm>
            <a:off x="4220816" y="1360966"/>
            <a:ext cx="6794515" cy="242422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4670645" y="2116765"/>
            <a:ext cx="2819399" cy="201132"/>
          </a:xfrm>
          <a:prstGeom prst="rect">
            <a:avLst/>
          </a:prstGeom>
          <a:solidFill>
            <a:schemeClr val="accent1">
              <a:alpha val="2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2681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Deployment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Our publishing component is </a:t>
            </a:r>
            <a:r>
              <a:rPr lang="en-US" dirty="0"/>
              <a:t>ready, except the final code review.</a:t>
            </a:r>
          </a:p>
          <a:p>
            <a:pPr lvl="1">
              <a:buFont typeface="Arial" panose="020B0604020202020204" pitchFamily="34" charset="0"/>
              <a:buChar char="•"/>
            </a:pPr>
            <a:endParaRPr lang="de-DE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Mediawiki</a:t>
            </a:r>
            <a:r>
              <a:rPr lang="en-US" dirty="0"/>
              <a:t> wants to take advantage of google </a:t>
            </a:r>
            <a:r>
              <a:rPr lang="en-US" dirty="0" smtClean="0"/>
              <a:t>hub.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 err="1"/>
              <a:t>Ask</a:t>
            </a:r>
            <a:r>
              <a:rPr lang="de-DE" dirty="0"/>
              <a:t> Google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they‘re</a:t>
            </a:r>
            <a:r>
              <a:rPr lang="de-DE" dirty="0"/>
              <a:t> ok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load</a:t>
            </a:r>
            <a:endParaRPr lang="de-DE" dirty="0"/>
          </a:p>
          <a:p>
            <a:pPr lvl="1">
              <a:buFont typeface="Arial" panose="020B0604020202020204" pitchFamily="34" charset="0"/>
              <a:buChar char="•"/>
            </a:pPr>
            <a:endParaRPr lang="de-DE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 individual </a:t>
            </a:r>
            <a:r>
              <a:rPr lang="en-US" dirty="0" err="1"/>
              <a:t>Wikipedias</a:t>
            </a:r>
            <a:r>
              <a:rPr lang="en-US" dirty="0"/>
              <a:t> running behind </a:t>
            </a:r>
            <a:r>
              <a:rPr lang="en-US" dirty="0" smtClean="0"/>
              <a:t>a </a:t>
            </a:r>
            <a:r>
              <a:rPr lang="en-US" dirty="0" smtClean="0"/>
              <a:t>proxy.</a:t>
            </a:r>
            <a:endParaRPr lang="en-US" dirty="0" smtClean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need to be configured for communication </a:t>
            </a:r>
            <a:r>
              <a:rPr lang="en-US" dirty="0" smtClean="0"/>
              <a:t>with the hub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Check </a:t>
            </a:r>
            <a:r>
              <a:rPr lang="en-US" dirty="0" smtClean="0"/>
              <a:t>if there are </a:t>
            </a:r>
            <a:r>
              <a:rPr lang="en-US" dirty="0" smtClean="0"/>
              <a:t>privacy </a:t>
            </a:r>
            <a:r>
              <a:rPr lang="en-US" dirty="0"/>
              <a:t>issues </a:t>
            </a:r>
            <a:r>
              <a:rPr lang="en-US" dirty="0" smtClean="0"/>
              <a:t>with </a:t>
            </a:r>
            <a:r>
              <a:rPr lang="en-US" dirty="0"/>
              <a:t>the </a:t>
            </a:r>
            <a:r>
              <a:rPr lang="en-US" dirty="0" smtClean="0"/>
              <a:t>deployment on </a:t>
            </a:r>
            <a:r>
              <a:rPr lang="en-US" dirty="0"/>
              <a:t>the google hub.</a:t>
            </a:r>
            <a:endParaRPr lang="en-US" dirty="0" smtClean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Probably </a:t>
            </a:r>
            <a:r>
              <a:rPr lang="en-US" dirty="0"/>
              <a:t>no </a:t>
            </a:r>
            <a:r>
              <a:rPr lang="en-US" dirty="0" smtClean="0"/>
              <a:t>deployment </a:t>
            </a:r>
            <a:r>
              <a:rPr lang="en-US" dirty="0"/>
              <a:t>during our bachelor project time.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89E3D-8DEF-433D-B2A9-A534FA0183C3}" type="datetime1">
              <a:rPr lang="de-DE" smtClean="0"/>
              <a:t>02.06.2014</a:t>
            </a:fld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BP2013N2: WIKIDATA.LIB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6016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Agenda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658368" lvl="1" indent="-457200">
              <a:lnSpc>
                <a:spcPct val="150000"/>
              </a:lnSpc>
              <a:buFont typeface="+mj-lt"/>
              <a:buAutoNum type="arabicPeriod"/>
            </a:pPr>
            <a:endParaRPr lang="en-US" sz="2400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E29EF-E404-4241-804C-EEEBF1F03CBF}" type="datetime1">
              <a:rPr lang="de-DE" smtClean="0"/>
              <a:t>02.06.2014</a:t>
            </a:fld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3611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PubSubHubbub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mtClean="0"/>
              <a:t>PubSubHubbub (PuSH) is a protocol that enables resources to push changes to subscribers.</a:t>
            </a:r>
            <a:endParaRPr lang="en-US" dirty="0" smtClean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4443" y="1752125"/>
            <a:ext cx="9106177" cy="4572656"/>
          </a:xfrm>
          <a:prstGeom prst="rect">
            <a:avLst/>
          </a:prstGeom>
        </p:spPr>
      </p:pic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7284B8-65CA-4289-97BD-1DF3E2D29EC3}" type="datetime1">
              <a:rPr lang="de-DE" smtClean="0"/>
              <a:t>02.06.2014</a:t>
            </a:fld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780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 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790"/>
          <a:stretch/>
        </p:blipFill>
        <p:spPr bwMode="auto">
          <a:xfrm>
            <a:off x="398898" y="1402755"/>
            <a:ext cx="11476066" cy="44620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27A35-996B-4B71-9BF8-64AB28C273C5}" type="datetime1">
              <a:rPr lang="de-DE" smtClean="0"/>
              <a:t>02.06.2014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427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Detecting Changes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mtClean="0"/>
              <a:t>MediaWiki hook: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NewRevisionFromEditComplete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ArticleDeleteComplete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ArticleRevisionUndeleted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mtClean="0"/>
              <a:t>Add two new job to the JobQueue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mtClean="0"/>
              <a:t>PublishTitleChanges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mtClean="0"/>
              <a:t>PublishAllChanges</a:t>
            </a:r>
          </a:p>
          <a:p>
            <a:pPr>
              <a:buFont typeface="Arial" panose="020B0604020202020204" pitchFamily="34" charset="0"/>
              <a:buChar char="•"/>
            </a:pPr>
            <a:endParaRPr lang="en-US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smtClean="0"/>
              <a:t>When the job is executed: Send a publish event to the hub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5982D9-3F6D-40C5-8417-758094439D53}" type="datetime1">
              <a:rPr lang="de-DE" smtClean="0"/>
              <a:t>02.06.2014</a:t>
            </a:fld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BP2013N2: WIKIDATA.LIB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6969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Publishing a Change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mtClean="0"/>
              <a:t>Publisher client sends an HTTP POST request to the hub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smtClean="0"/>
              <a:t>Request </a:t>
            </a:r>
            <a:r>
              <a:rPr lang="en-US" smtClean="0"/>
              <a:t>contains the following data</a:t>
            </a:r>
            <a:r>
              <a:rPr lang="de-DE" smtClean="0"/>
              <a:t>:</a:t>
            </a:r>
          </a:p>
          <a:p>
            <a:pPr marL="956709" lvl="1" indent="0">
              <a:lnSpc>
                <a:spcPct val="150000"/>
              </a:lnSpc>
              <a:spcBef>
                <a:spcPts val="2400"/>
              </a:spcBef>
              <a:spcAft>
                <a:spcPts val="2400"/>
              </a:spcAft>
              <a:buNone/>
            </a:pP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hub.mode=publish&amp;</a:t>
            </a:r>
            <a:b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hub.url=http://a.resource.url/&amp;</a:t>
            </a:r>
            <a:b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hub.url=http://another.resource.url/</a:t>
            </a:r>
            <a:b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…</a:t>
            </a:r>
            <a:endParaRPr lang="de-DE" smtClean="0"/>
          </a:p>
          <a:p>
            <a:pPr>
              <a:buFont typeface="Arial" panose="020B0604020202020204" pitchFamily="34" charset="0"/>
              <a:buChar char="•"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1DA9F-EF0D-43EE-858A-6EEEEBD1B935}" type="datetime1">
              <a:rPr lang="de-DE" smtClean="0"/>
              <a:t>02.06.2014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BP2013N2: WIKIDATA.LIB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6</a:t>
            </a:fld>
            <a:endParaRPr lang="en-US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 rotWithShape="1">
          <a:blip r:embed="rId2"/>
          <a:srcRect r="54286"/>
          <a:stretch/>
        </p:blipFill>
        <p:spPr>
          <a:xfrm>
            <a:off x="8051800" y="1412895"/>
            <a:ext cx="3665406" cy="402625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1355857" y="3977640"/>
            <a:ext cx="383774" cy="98298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565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Identifying Resources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mtClean="0"/>
              <a:t>Every web page can be a resource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mtClean="0"/>
              <a:t>Resources need special HTTP headers for identification:</a:t>
            </a:r>
          </a:p>
          <a:p>
            <a:pPr marL="956709" lvl="1" indent="0">
              <a:lnSpc>
                <a:spcPct val="150000"/>
              </a:lnSpc>
              <a:spcBef>
                <a:spcPts val="2400"/>
              </a:spcBef>
              <a:spcAft>
                <a:spcPts val="2400"/>
              </a:spcAft>
              <a:buNone/>
            </a:pP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Link: &lt;http://this.is.a.hub/&gt;; rel="hub"</a:t>
            </a:r>
            <a:b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Link: &lt;http://this.is.the.resource/&gt;; rel="self"</a:t>
            </a:r>
            <a:endParaRPr lang="de-DE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84E89-C1A0-4455-A9F7-C780B83C935F}" type="datetime1">
              <a:rPr lang="de-DE" smtClean="0"/>
              <a:t>02.06.2014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BP2013N2: WIKIDATA.LIB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426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What are our Resources?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 err="1" smtClean="0"/>
              <a:t>MediaWiki</a:t>
            </a:r>
            <a:r>
              <a:rPr lang="en-US" dirty="0" smtClean="0"/>
              <a:t> Export-XML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All Changes: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 in the last x seconds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 but </a:t>
            </a:r>
            <a:r>
              <a:rPr lang="en-US" dirty="0" smtClean="0"/>
              <a:t>y changes tops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For deletions, we export the log-entry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7" t="62305" r="62311" b="10253"/>
          <a:stretch/>
        </p:blipFill>
        <p:spPr bwMode="auto">
          <a:xfrm>
            <a:off x="4845343" y="1616150"/>
            <a:ext cx="7070970" cy="33206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866DF-994A-4D93-998C-0586F9BC6CDA}" type="datetime1">
              <a:rPr lang="de-DE" smtClean="0"/>
              <a:t>02.06.2014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184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Pushing to Subscribers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de-DE" smtClean="0"/>
              <a:t>Hub </a:t>
            </a:r>
            <a:r>
              <a:rPr lang="en-US" smtClean="0"/>
              <a:t>sends an HTTP POST request to each subscriber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mtClean="0"/>
              <a:t>Request contains special HTTP headers for identification of hub and resource:</a:t>
            </a:r>
          </a:p>
          <a:p>
            <a:pPr marL="956709" lvl="1" indent="0">
              <a:lnSpc>
                <a:spcPct val="150000"/>
              </a:lnSpc>
              <a:spcBef>
                <a:spcPts val="2400"/>
              </a:spcBef>
              <a:spcAft>
                <a:spcPts val="2400"/>
              </a:spcAft>
              <a:buNone/>
            </a:pP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Link: &lt;http://this.is.a.hub/&gt;; rel="hub"</a:t>
            </a:r>
            <a:b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Link: &lt;http://this.is.the.resource/&gt;; rel="self"</a:t>
            </a:r>
            <a:b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X-Hub-Signature: sha1=728b02d392a2bddb7d002f82012a9a8bab4feb1a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smtClean="0"/>
              <a:t>New contents of resource are body of the request</a:t>
            </a:r>
            <a:endParaRPr lang="en-US" smtClean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90E568-DA16-4843-889F-DF0174810FEF}" type="datetime1">
              <a:rPr lang="de-DE" smtClean="0"/>
              <a:t>02.06.2014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1473076" y="6498000"/>
            <a:ext cx="9291552" cy="360000"/>
          </a:xfrm>
        </p:spPr>
        <p:txBody>
          <a:bodyPr/>
          <a:lstStyle/>
          <a:p>
            <a:r>
              <a:rPr lang="en-GB" smtClean="0"/>
              <a:t>BP2013N2: WIKIDATA.LIB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9</a:t>
            </a:fld>
            <a:endParaRPr lang="en-US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 rotWithShape="1">
          <a:blip r:embed="rId3"/>
          <a:srcRect l="34084" r="21545" b="24148"/>
          <a:stretch/>
        </p:blipFill>
        <p:spPr>
          <a:xfrm>
            <a:off x="9537222" y="1389495"/>
            <a:ext cx="2456304" cy="210861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9537222" y="2094614"/>
            <a:ext cx="257653" cy="114831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880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powerpoint_hpi_cgs_wide">
  <a:themeElements>
    <a:clrScheme name="HPI Default">
      <a:dk1>
        <a:sysClr val="windowText" lastClr="000000"/>
      </a:dk1>
      <a:lt1>
        <a:sysClr val="window" lastClr="FFFFFF"/>
      </a:lt1>
      <a:dk2>
        <a:srgbClr val="514949"/>
      </a:dk2>
      <a:lt2>
        <a:srgbClr val="E1E1DB"/>
      </a:lt2>
      <a:accent1>
        <a:srgbClr val="F6A800"/>
      </a:accent1>
      <a:accent2>
        <a:srgbClr val="B1063A"/>
      </a:accent2>
      <a:accent3>
        <a:srgbClr val="E05F00"/>
      </a:accent3>
      <a:accent4>
        <a:srgbClr val="5A6065"/>
      </a:accent4>
      <a:accent5>
        <a:srgbClr val="007A9E"/>
      </a:accent5>
      <a:accent6>
        <a:srgbClr val="C0C4C8"/>
      </a:accent6>
      <a:hlink>
        <a:srgbClr val="FFDC87"/>
      </a:hlink>
      <a:folHlink>
        <a:srgbClr val="9FC8D5"/>
      </a:folHlink>
    </a:clrScheme>
    <a:fontScheme name="HPI Default">
      <a:majorFont>
        <a:latin typeface="Neo Sans Std"/>
        <a:ea typeface=""/>
        <a:cs typeface=""/>
      </a:majorFont>
      <a:minorFont>
        <a:latin typeface="Calibri"/>
        <a:ea typeface=""/>
        <a:cs typeface="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powerpoint_hpi_cgs_wide</Template>
  <TotalTime>0</TotalTime>
  <Words>365</Words>
  <Application>Microsoft Office PowerPoint</Application>
  <PresentationFormat>Custom</PresentationFormat>
  <Paragraphs>113</Paragraphs>
  <Slides>12</Slides>
  <Notes>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powerpoint_hpi_cgs_wide</vt:lpstr>
      <vt:lpstr>Wikidata.lib</vt:lpstr>
      <vt:lpstr>Agenda</vt:lpstr>
      <vt:lpstr>PubSubHubbub</vt:lpstr>
      <vt:lpstr>Demo</vt:lpstr>
      <vt:lpstr>Detecting Changes</vt:lpstr>
      <vt:lpstr>Publishing a Change</vt:lpstr>
      <vt:lpstr>Identifying Resources</vt:lpstr>
      <vt:lpstr>What are our Resources?</vt:lpstr>
      <vt:lpstr>Pushing to Subscribers</vt:lpstr>
      <vt:lpstr>Subscriber</vt:lpstr>
      <vt:lpstr>WikiImporter Issues</vt:lpstr>
      <vt:lpstr>Deployment</vt:lpstr>
    </vt:vector>
  </TitlesOfParts>
  <Company>Hasso-Plattner-Institut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virginia.weidhaas</dc:creator>
  <cp:lastModifiedBy>alexander.lehmann</cp:lastModifiedBy>
  <cp:revision>160</cp:revision>
  <dcterms:created xsi:type="dcterms:W3CDTF">2014-01-22T15:15:36Z</dcterms:created>
  <dcterms:modified xsi:type="dcterms:W3CDTF">2014-06-02T16:40:32Z</dcterms:modified>
</cp:coreProperties>
</file>